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8" r:id="rId3"/>
    <p:sldId id="260" r:id="rId4"/>
    <p:sldId id="267" r:id="rId5"/>
    <p:sldId id="265" r:id="rId6"/>
  </p:sldIdLst>
  <p:sldSz cx="9144000" cy="5143500" type="screen16x9"/>
  <p:notesSz cx="6858000" cy="9144000"/>
  <p:embeddedFontLst>
    <p:embeddedFont>
      <p:font typeface="Yellowtail" panose="020B0604020202020204" charset="0"/>
      <p:regular r:id="rId8"/>
    </p:embeddedFont>
    <p:embeddedFont>
      <p:font typeface="Matura MT Script Capitals" panose="03020802060602070202" pitchFamily="66" charset="0"/>
      <p:regular r:id="rId9"/>
    </p:embeddedFont>
    <p:embeddedFont>
      <p:font typeface="Neuton" panose="020B0604020202020204" charset="0"/>
      <p:regular r:id="rId10"/>
      <p:bold r:id="rId11"/>
      <p:italic r:id="rId12"/>
    </p:embeddedFont>
    <p:embeddedFont>
      <p:font typeface="Calisto MT" panose="020406030505050303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21C2CC-474A-4300-A6F5-C88BC40CB54E}">
  <a:tblStyle styleId="{FF21C2CC-474A-4300-A6F5-C88BC40CB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7328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53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44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052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33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90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93B77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SzPts val="1400"/>
              <a:buFont typeface="Neuton"/>
              <a:buChar char="✢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64759" y="1618962"/>
            <a:ext cx="7333516" cy="21451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2800" b="1" dirty="0">
                <a:solidFill>
                  <a:srgbClr val="002060"/>
                </a:solidFill>
              </a:rPr>
              <a:t/>
            </a:r>
            <a:br>
              <a:rPr lang="en-US" altLang="zh-TW" sz="2800" b="1" dirty="0">
                <a:solidFill>
                  <a:srgbClr val="002060"/>
                </a:solidFill>
              </a:rPr>
            </a:br>
            <a:r>
              <a:rPr lang="zh-TW" altLang="zh-TW" sz="2800" b="1" dirty="0">
                <a:solidFill>
                  <a:srgbClr val="002060"/>
                </a:solidFill>
              </a:rPr>
              <a:t>正心中學</a:t>
            </a:r>
            <a:r>
              <a:rPr lang="zh-TW" altLang="zh-TW" sz="2800" dirty="0">
                <a:solidFill>
                  <a:srgbClr val="002060"/>
                </a:solidFill>
              </a:rPr>
              <a:t/>
            </a:r>
            <a:br>
              <a:rPr lang="zh-TW" altLang="zh-TW" sz="2800" dirty="0">
                <a:solidFill>
                  <a:srgbClr val="002060"/>
                </a:solidFill>
              </a:rPr>
            </a:br>
            <a:r>
              <a:rPr lang="zh-TW" altLang="zh-TW" sz="2800" b="1" dirty="0">
                <a:solidFill>
                  <a:srgbClr val="002060"/>
                </a:solidFill>
              </a:rPr>
              <a:t>自主學習成果模板</a:t>
            </a:r>
            <a:r>
              <a:rPr lang="en-US" altLang="zh-TW" sz="2800" b="1" dirty="0">
                <a:solidFill>
                  <a:srgbClr val="002060"/>
                </a:solidFill>
              </a:rPr>
              <a:t>(</a:t>
            </a:r>
            <a:r>
              <a:rPr lang="en-US" altLang="zh-TW" sz="2800" b="1" dirty="0" err="1">
                <a:solidFill>
                  <a:srgbClr val="002060"/>
                </a:solidFill>
              </a:rPr>
              <a:t>PPT</a:t>
            </a:r>
            <a:r>
              <a:rPr lang="en-US" altLang="zh-TW" sz="2800" b="1" dirty="0">
                <a:solidFill>
                  <a:srgbClr val="002060"/>
                </a:solidFill>
              </a:rPr>
              <a:t>)</a:t>
            </a:r>
            <a:r>
              <a:rPr lang="zh-TW" altLang="zh-TW" sz="2800" dirty="0">
                <a:solidFill>
                  <a:srgbClr val="002060"/>
                </a:solidFill>
              </a:rPr>
              <a:t/>
            </a:r>
            <a:br>
              <a:rPr lang="zh-TW" altLang="zh-TW" sz="2800" dirty="0">
                <a:solidFill>
                  <a:srgbClr val="002060"/>
                </a:solidFill>
              </a:rPr>
            </a:br>
            <a:r>
              <a:rPr lang="en-US" altLang="zh-TW" sz="2800" dirty="0" smtClean="0">
                <a:solidFill>
                  <a:srgbClr val="002060"/>
                </a:solidFill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</a:rPr>
            </a:br>
            <a:r>
              <a:rPr lang="zh-TW" altLang="en-US" sz="1800" dirty="0" smtClean="0">
                <a:solidFill>
                  <a:srgbClr val="002060"/>
                </a:solidFill>
              </a:rPr>
              <a:t>班級</a:t>
            </a:r>
            <a:r>
              <a:rPr lang="zh-TW" altLang="en-US" sz="1800" dirty="0">
                <a:solidFill>
                  <a:srgbClr val="002060"/>
                </a:solidFill>
              </a:rPr>
              <a:t>：        座號：     </a:t>
            </a:r>
            <a:r>
              <a:rPr lang="zh-TW" altLang="en-US" sz="1800" dirty="0" smtClean="0">
                <a:solidFill>
                  <a:srgbClr val="002060"/>
                </a:solidFill>
              </a:rPr>
              <a:t>  </a:t>
            </a:r>
            <a:r>
              <a:rPr lang="zh-TW" altLang="en-US" sz="1800" dirty="0">
                <a:solidFill>
                  <a:srgbClr val="002060"/>
                </a:solidFill>
              </a:rPr>
              <a:t>姓名</a:t>
            </a:r>
            <a:r>
              <a:rPr lang="zh-TW" altLang="en-US" sz="1800" dirty="0" smtClean="0">
                <a:solidFill>
                  <a:srgbClr val="002060"/>
                </a:solidFill>
              </a:rPr>
              <a:t>：                指導</a:t>
            </a:r>
            <a:r>
              <a:rPr lang="zh-TW" altLang="en-US" sz="1800" dirty="0">
                <a:solidFill>
                  <a:srgbClr val="002060"/>
                </a:solidFill>
              </a:rPr>
              <a:t>老師：</a:t>
            </a:r>
            <a:br>
              <a:rPr lang="zh-TW" altLang="en-US" sz="1800" dirty="0">
                <a:solidFill>
                  <a:srgbClr val="002060"/>
                </a:solidFill>
              </a:rPr>
            </a:br>
            <a:r>
              <a:rPr lang="zh-TW" altLang="en-US" sz="2800" dirty="0">
                <a:solidFill>
                  <a:srgbClr val="002060"/>
                </a:solidFill>
              </a:rPr>
              <a:t/>
            </a:r>
            <a:br>
              <a:rPr lang="zh-TW" altLang="en-US" sz="2800" dirty="0">
                <a:solidFill>
                  <a:srgbClr val="002060"/>
                </a:solidFill>
              </a:rPr>
            </a:br>
            <a:endParaRPr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5"/>
          <p:cNvSpPr txBox="1">
            <a:spLocks noGrp="1"/>
          </p:cNvSpPr>
          <p:nvPr>
            <p:ph type="ctrTitle" idx="4294967295"/>
          </p:nvPr>
        </p:nvSpPr>
        <p:spPr>
          <a:xfrm>
            <a:off x="2370337" y="724854"/>
            <a:ext cx="4287915" cy="9312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zh-TW" sz="3600" b="1" dirty="0">
                <a:solidFill>
                  <a:srgbClr val="002060"/>
                </a:solidFill>
              </a:rPr>
              <a:t>計畫內容與目標</a:t>
            </a:r>
            <a:endParaRPr lang="zh-TW" altLang="zh-TW" sz="3600" dirty="0">
              <a:solidFill>
                <a:srgbClr val="002060"/>
              </a:solidFill>
            </a:endParaRPr>
          </a:p>
        </p:txBody>
      </p:sp>
      <p:sp>
        <p:nvSpPr>
          <p:cNvPr id="654" name="Google Shape;654;p15"/>
          <p:cNvSpPr txBox="1">
            <a:spLocks noGrp="1"/>
          </p:cNvSpPr>
          <p:nvPr>
            <p:ph type="subTitle" idx="4294967295"/>
          </p:nvPr>
        </p:nvSpPr>
        <p:spPr>
          <a:xfrm>
            <a:off x="1674646" y="1914280"/>
            <a:ext cx="5951272" cy="18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zh-TW" dirty="0" smtClean="0">
                <a:latin typeface="Matura MT Script Capitals" panose="03020802060602070202" pitchFamily="66" charset="0"/>
              </a:rPr>
              <a:t>可</a:t>
            </a:r>
            <a:r>
              <a:rPr lang="zh-TW" altLang="zh-TW" dirty="0">
                <a:latin typeface="Matura MT Script Capitals" panose="03020802060602070202" pitchFamily="66" charset="0"/>
              </a:rPr>
              <a:t>直接貼上當初寫的計畫</a:t>
            </a:r>
            <a:r>
              <a:rPr lang="zh-TW" altLang="zh-TW" dirty="0" smtClean="0">
                <a:latin typeface="Matura MT Script Capitals" panose="03020802060602070202" pitchFamily="66" charset="0"/>
              </a:rPr>
              <a:t>，</a:t>
            </a:r>
            <a:endParaRPr lang="en-US" altLang="zh-TW" dirty="0" smtClean="0">
              <a:latin typeface="Matura MT Script Capitals" panose="03020802060602070202" pitchFamily="66" charset="0"/>
            </a:endParaRPr>
          </a:p>
          <a:p>
            <a:r>
              <a:rPr lang="zh-TW" altLang="zh-TW" dirty="0" smtClean="0">
                <a:latin typeface="Matura MT Script Capitals" panose="03020802060602070202" pitchFamily="66" charset="0"/>
              </a:rPr>
              <a:t>或</a:t>
            </a:r>
            <a:r>
              <a:rPr lang="zh-TW" altLang="zh-TW" dirty="0">
                <a:latin typeface="Matura MT Script Capitals" panose="03020802060602070202" pitchFamily="66" charset="0"/>
              </a:rPr>
              <a:t>另外打字重新書寫</a:t>
            </a:r>
          </a:p>
          <a:p>
            <a:r>
              <a:rPr lang="zh-TW" altLang="zh-TW" dirty="0">
                <a:latin typeface="Matura MT Script Capitals" panose="03020802060602070202" pitchFamily="66" charset="0"/>
              </a:rPr>
              <a:t>【請先刪除上述文字後，再編輯】</a:t>
            </a:r>
            <a:endParaRPr b="1" dirty="0">
              <a:latin typeface="Matura MT Script Capitals" panose="03020802060602070202" pitchFamily="66" charset="0"/>
            </a:endParaRPr>
          </a:p>
        </p:txBody>
      </p:sp>
      <p:pic>
        <p:nvPicPr>
          <p:cNvPr id="655" name="Google Shape;655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865" y="347515"/>
            <a:ext cx="1419900" cy="141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04182" y="568171"/>
            <a:ext cx="6473162" cy="1180730"/>
          </a:xfrm>
        </p:spPr>
        <p:txBody>
          <a:bodyPr/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 smtClean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sz="3200" dirty="0" smtClean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自主</a:t>
            </a:r>
            <a:r>
              <a:rPr lang="zh-TW" altLang="zh-TW" sz="3200" dirty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學習</a:t>
            </a:r>
            <a:r>
              <a:rPr lang="zh-TW" altLang="zh-TW" sz="3200" kern="1200" dirty="0">
                <a:solidFill>
                  <a:srgbClr val="00206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過程中自我的檢核或學習</a:t>
            </a:r>
            <a:r>
              <a:rPr lang="zh-TW" altLang="en-US" sz="3200" dirty="0">
                <a:solidFill>
                  <a:srgbClr val="002060"/>
                </a:solidFill>
              </a:rPr>
              <a:t/>
            </a:r>
            <a:br>
              <a:rPr lang="zh-TW" altLang="en-US" sz="3200" dirty="0">
                <a:solidFill>
                  <a:srgbClr val="002060"/>
                </a:solidFill>
              </a:rPr>
            </a:br>
            <a:endParaRPr lang="zh-TW" altLang="en-US" dirty="0"/>
          </a:p>
        </p:txBody>
      </p:sp>
      <p:sp>
        <p:nvSpPr>
          <p:cNvPr id="667" name="Google Shape;667;p17"/>
          <p:cNvSpPr txBox="1">
            <a:spLocks noGrp="1"/>
          </p:cNvSpPr>
          <p:nvPr>
            <p:ph type="body" idx="1"/>
          </p:nvPr>
        </p:nvSpPr>
        <p:spPr>
          <a:xfrm>
            <a:off x="628876" y="1581150"/>
            <a:ext cx="1937100" cy="20182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ctr">
              <a:buNone/>
            </a:pPr>
            <a:r>
              <a:rPr lang="en-US" altLang="zh-TW" dirty="0">
                <a:solidFill>
                  <a:srgbClr val="002060"/>
                </a:solidFill>
              </a:rPr>
              <a:t>1.</a:t>
            </a:r>
            <a:r>
              <a:rPr lang="zh-TW" altLang="en-US" dirty="0">
                <a:solidFill>
                  <a:srgbClr val="002060"/>
                </a:solidFill>
              </a:rPr>
              <a:t>請貼上 各次進度檢核</a:t>
            </a:r>
            <a:r>
              <a:rPr lang="en-US" altLang="zh-TW" dirty="0">
                <a:solidFill>
                  <a:srgbClr val="002060"/>
                </a:solidFill>
              </a:rPr>
              <a:t>〜</a:t>
            </a:r>
            <a:r>
              <a:rPr lang="zh-TW" altLang="en-US" dirty="0">
                <a:solidFill>
                  <a:srgbClr val="002060"/>
                </a:solidFill>
              </a:rPr>
              <a:t>省思或心得，可以用</a:t>
            </a:r>
            <a:r>
              <a:rPr lang="en-US" altLang="zh-TW" dirty="0">
                <a:solidFill>
                  <a:srgbClr val="002060"/>
                </a:solidFill>
              </a:rPr>
              <a:t>word</a:t>
            </a:r>
            <a:r>
              <a:rPr lang="zh-TW" altLang="en-US" dirty="0">
                <a:solidFill>
                  <a:srgbClr val="002060"/>
                </a:solidFill>
              </a:rPr>
              <a:t>檔的掃描檔或照片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2060"/>
                </a:solidFill>
              </a:rPr>
              <a:t>2.</a:t>
            </a:r>
            <a:r>
              <a:rPr lang="zh-TW" altLang="en-US" dirty="0">
                <a:solidFill>
                  <a:srgbClr val="002060"/>
                </a:solidFill>
              </a:rPr>
              <a:t>若解析度與亮度不佳，或要求美觀者，可自行製作表格重新填寫</a:t>
            </a: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3"/>
          </p:nvPr>
        </p:nvSpPr>
        <p:spPr>
          <a:xfrm>
            <a:off x="4772529" y="1665026"/>
            <a:ext cx="2125419" cy="2789700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dirty="0" smtClean="0">
                <a:solidFill>
                  <a:srgbClr val="002060"/>
                </a:solidFill>
              </a:rPr>
              <a:t>【</a:t>
            </a:r>
            <a:r>
              <a:rPr lang="zh-TW" altLang="en-US" dirty="0">
                <a:solidFill>
                  <a:srgbClr val="002060"/>
                </a:solidFill>
              </a:rPr>
              <a:t>請先</a:t>
            </a:r>
            <a:r>
              <a:rPr lang="zh-TW" altLang="en-US" dirty="0" smtClean="0">
                <a:solidFill>
                  <a:srgbClr val="002060"/>
                </a:solidFill>
              </a:rPr>
              <a:t>刪除上述</a:t>
            </a:r>
            <a:r>
              <a:rPr lang="zh-TW" altLang="en-US" dirty="0">
                <a:solidFill>
                  <a:srgbClr val="002060"/>
                </a:solidFill>
              </a:rPr>
              <a:t>文字後，再編輯</a:t>
            </a:r>
            <a:r>
              <a:rPr lang="en-US" altLang="zh-TW" dirty="0">
                <a:solidFill>
                  <a:srgbClr val="002060"/>
                </a:solidFill>
              </a:rPr>
              <a:t>】</a:t>
            </a:r>
          </a:p>
          <a:p>
            <a:endParaRPr lang="zh-TW" altLang="en-US" dirty="0"/>
          </a:p>
        </p:txBody>
      </p:sp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4"/>
          <p:cNvSpPr txBox="1">
            <a:spLocks noGrp="1"/>
          </p:cNvSpPr>
          <p:nvPr>
            <p:ph type="title"/>
          </p:nvPr>
        </p:nvSpPr>
        <p:spPr>
          <a:xfrm>
            <a:off x="927512" y="594806"/>
            <a:ext cx="6224587" cy="9724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zh-TW" dirty="0"/>
              <a:t/>
            </a:r>
            <a:br>
              <a:rPr lang="zh-TW" altLang="zh-TW" dirty="0"/>
            </a:br>
            <a:r>
              <a:rPr lang="zh-TW" altLang="zh-TW" dirty="0"/>
              <a:t/>
            </a:r>
            <a:br>
              <a:rPr lang="zh-TW" altLang="zh-TW" dirty="0"/>
            </a:br>
            <a:r>
              <a:rPr lang="zh-TW" altLang="zh-TW" dirty="0"/>
              <a:t/>
            </a:r>
            <a:br>
              <a:rPr lang="zh-TW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sz="2400" b="1" dirty="0" smtClean="0">
                <a:solidFill>
                  <a:srgbClr val="002060"/>
                </a:solidFill>
              </a:rPr>
              <a:t>自主</a:t>
            </a:r>
            <a:r>
              <a:rPr lang="zh-TW" altLang="zh-TW" sz="2400" b="1" dirty="0">
                <a:solidFill>
                  <a:srgbClr val="002060"/>
                </a:solidFill>
              </a:rPr>
              <a:t>學習成果</a:t>
            </a:r>
            <a:r>
              <a:rPr lang="zh-TW" altLang="zh-TW" sz="2400" dirty="0">
                <a:solidFill>
                  <a:srgbClr val="002060"/>
                </a:solidFill>
              </a:rPr>
              <a:t/>
            </a:r>
            <a:br>
              <a:rPr lang="zh-TW" altLang="zh-TW" sz="2400" dirty="0">
                <a:solidFill>
                  <a:srgbClr val="002060"/>
                </a:solidFill>
              </a:rPr>
            </a:br>
            <a:r>
              <a:rPr lang="en-US" altLang="zh-TW" sz="2400" b="1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1</a:t>
            </a:r>
            <a:r>
              <a:rPr lang="en-US" altLang="zh-TW" sz="2400" b="1" dirty="0">
                <a:solidFill>
                  <a:srgbClr val="002060"/>
                </a:solidFill>
                <a:latin typeface="Calisto MT" panose="02040603050505030304" pitchFamily="18" charset="0"/>
              </a:rPr>
              <a:t>.</a:t>
            </a:r>
            <a:r>
              <a:rPr lang="zh-TW" altLang="zh-TW" sz="2400" b="1" dirty="0">
                <a:solidFill>
                  <a:srgbClr val="002060"/>
                </a:solidFill>
                <a:latin typeface="Calisto MT" panose="02040603050505030304" pitchFamily="18" charset="0"/>
              </a:rPr>
              <a:t>請貼</a:t>
            </a:r>
            <a:r>
              <a:rPr lang="zh-TW" altLang="zh-TW" sz="2400" b="1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上</a:t>
            </a:r>
            <a:r>
              <a:rPr lang="en-US" altLang="zh-TW" sz="2400" b="1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3-5</a:t>
            </a:r>
            <a:r>
              <a:rPr lang="zh-TW" altLang="en-US" sz="2400" b="1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 </a:t>
            </a:r>
            <a:r>
              <a:rPr lang="zh-TW" altLang="zh-TW" sz="2400" b="1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張成品</a:t>
            </a:r>
            <a:r>
              <a:rPr lang="zh-TW" altLang="zh-TW" sz="2400" b="1" dirty="0">
                <a:solidFill>
                  <a:srgbClr val="002060"/>
                </a:solidFill>
                <a:latin typeface="Calisto MT" panose="02040603050505030304" pitchFamily="18" charset="0"/>
              </a:rPr>
              <a:t>照片，旁邊附上文字說明</a:t>
            </a:r>
            <a:endParaRPr sz="2400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721" name="Google Shape;721;p24"/>
          <p:cNvSpPr/>
          <p:nvPr/>
        </p:nvSpPr>
        <p:spPr>
          <a:xfrm>
            <a:off x="2633475" y="1888854"/>
            <a:ext cx="2330001" cy="2230381"/>
          </a:xfrm>
          <a:prstGeom prst="ellipse">
            <a:avLst/>
          </a:prstGeom>
          <a:noFill/>
          <a:ln w="76200" cap="flat" cmpd="sng">
            <a:solidFill>
              <a:srgbClr val="93B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Neuton"/>
              <a:ea typeface="Neuton"/>
              <a:cs typeface="Neuton"/>
              <a:sym typeface="Neuton"/>
            </a:endParaRPr>
          </a:p>
        </p:txBody>
      </p:sp>
      <p:sp>
        <p:nvSpPr>
          <p:cNvPr id="722" name="Google Shape;722;p24"/>
          <p:cNvSpPr/>
          <p:nvPr/>
        </p:nvSpPr>
        <p:spPr>
          <a:xfrm>
            <a:off x="408857" y="1835590"/>
            <a:ext cx="2433531" cy="2283645"/>
          </a:xfrm>
          <a:prstGeom prst="ellipse">
            <a:avLst/>
          </a:prstGeom>
          <a:noFill/>
          <a:ln w="76200" cap="flat" cmpd="sng">
            <a:solidFill>
              <a:srgbClr val="BDCC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Neuton"/>
              <a:ea typeface="Neuton"/>
              <a:cs typeface="Neuton"/>
              <a:sym typeface="Neuton"/>
            </a:endParaRPr>
          </a:p>
        </p:txBody>
      </p:sp>
      <p:sp>
        <p:nvSpPr>
          <p:cNvPr id="723" name="Google Shape;723;p24"/>
          <p:cNvSpPr/>
          <p:nvPr/>
        </p:nvSpPr>
        <p:spPr>
          <a:xfrm>
            <a:off x="4758959" y="1862225"/>
            <a:ext cx="2393140" cy="2230380"/>
          </a:xfrm>
          <a:prstGeom prst="ellipse">
            <a:avLst/>
          </a:prstGeom>
          <a:noFill/>
          <a:ln w="76200" cap="flat" cmpd="sng">
            <a:solidFill>
              <a:srgbClr val="97BF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Neuton"/>
              <a:ea typeface="Neuton"/>
              <a:cs typeface="Neuton"/>
              <a:sym typeface="Neuton"/>
            </a:endParaRPr>
          </a:p>
        </p:txBody>
      </p:sp>
      <p:sp>
        <p:nvSpPr>
          <p:cNvPr id="724" name="Google Shape;724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矩形 1"/>
          <p:cNvSpPr/>
          <p:nvPr/>
        </p:nvSpPr>
        <p:spPr>
          <a:xfrm>
            <a:off x="5018365" y="2602822"/>
            <a:ext cx="1925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【請先刪除上述文字後，再編輯】</a:t>
            </a:r>
            <a:br>
              <a:rPr lang="zh-TW" altLang="zh-TW" dirty="0"/>
            </a:br>
            <a:r>
              <a:rPr lang="en" altLang="zh-TW" dirty="0"/>
              <a:t>rts to explain your ideas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688364" y="2372284"/>
            <a:ext cx="1948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3.</a:t>
            </a:r>
            <a:r>
              <a:rPr lang="zh-TW" altLang="zh-TW" dirty="0"/>
              <a:t>若觀看影片或查詢網站的同學，可貼上該影片或網站截圖圖檔，旁邊附上心得或收穫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48464" y="2372283"/>
            <a:ext cx="1863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2.</a:t>
            </a:r>
            <a:r>
              <a:rPr lang="zh-TW" altLang="zh-TW" dirty="0"/>
              <a:t>若是撰寫讀書心得的同學，可拍照書的封面後，旁邊附上心得與收穫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2"/>
          <p:cNvSpPr txBox="1">
            <a:spLocks noGrp="1"/>
          </p:cNvSpPr>
          <p:nvPr>
            <p:ph type="title"/>
          </p:nvPr>
        </p:nvSpPr>
        <p:spPr>
          <a:xfrm>
            <a:off x="1019593" y="498199"/>
            <a:ext cx="3605674" cy="11086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zh-TW" b="1" dirty="0">
                <a:solidFill>
                  <a:srgbClr val="002060"/>
                </a:solidFill>
              </a:rPr>
              <a:t>反思〜</a:t>
            </a:r>
            <a:r>
              <a:rPr lang="zh-TW" altLang="zh-TW" dirty="0">
                <a:solidFill>
                  <a:srgbClr val="002060"/>
                </a:solidFill>
              </a:rPr>
              <a:t>學習</a:t>
            </a:r>
            <a:r>
              <a:rPr lang="zh-TW" altLang="zh-TW" dirty="0" smtClean="0">
                <a:solidFill>
                  <a:srgbClr val="002060"/>
                </a:solidFill>
              </a:rPr>
              <a:t>過程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zh-TW" altLang="zh-TW" dirty="0" smtClean="0">
                <a:solidFill>
                  <a:srgbClr val="002060"/>
                </a:solidFill>
              </a:rPr>
              <a:t>收穫</a:t>
            </a:r>
            <a:r>
              <a:rPr lang="zh-TW" altLang="zh-TW" dirty="0">
                <a:solidFill>
                  <a:srgbClr val="002060"/>
                </a:solidFill>
              </a:rPr>
              <a:t>、體會、心得</a:t>
            </a:r>
            <a:r>
              <a:rPr lang="en-US" altLang="zh-TW" dirty="0">
                <a:solidFill>
                  <a:srgbClr val="002060"/>
                </a:solidFill>
              </a:rPr>
              <a:t>…</a:t>
            </a:r>
            <a:endParaRPr lang="zh-TW" altLang="zh-TW" dirty="0">
              <a:solidFill>
                <a:srgbClr val="002060"/>
              </a:solidFill>
            </a:endParaRPr>
          </a:p>
        </p:txBody>
      </p:sp>
      <p:sp>
        <p:nvSpPr>
          <p:cNvPr id="707" name="Google Shape;707;p22"/>
          <p:cNvSpPr txBox="1">
            <a:spLocks noGrp="1"/>
          </p:cNvSpPr>
          <p:nvPr>
            <p:ph type="body" idx="1"/>
          </p:nvPr>
        </p:nvSpPr>
        <p:spPr>
          <a:xfrm>
            <a:off x="593465" y="1606859"/>
            <a:ext cx="4170300" cy="3291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zh-TW" sz="1600" dirty="0" smtClean="0"/>
              <a:t>請</a:t>
            </a:r>
            <a:r>
              <a:rPr lang="zh-TW" altLang="zh-TW" sz="1600" dirty="0"/>
              <a:t>寫下你覺得這學期執行自主學習計畫過程中，自己覺得做得好與不好的部分及原因</a:t>
            </a:r>
          </a:p>
          <a:p>
            <a:r>
              <a:rPr lang="zh-TW" altLang="zh-TW" sz="1600" dirty="0" smtClean="0"/>
              <a:t>針對</a:t>
            </a:r>
            <a:r>
              <a:rPr lang="zh-TW" altLang="zh-TW" sz="1600" dirty="0"/>
              <a:t>做得不好的部分，我認為在下學期的自主學習過程中，可以如何改進</a:t>
            </a:r>
          </a:p>
          <a:p>
            <a:r>
              <a:rPr lang="zh-TW" altLang="zh-TW" sz="1600" dirty="0" smtClean="0"/>
              <a:t>此</a:t>
            </a:r>
            <a:r>
              <a:rPr lang="zh-TW" altLang="zh-TW" sz="1600" dirty="0"/>
              <a:t>部分可直接將心得反思紀錄表拍照或掃描後貼上</a:t>
            </a:r>
          </a:p>
          <a:p>
            <a:endParaRPr lang="zh-TW" altLang="zh-TW" sz="1600" dirty="0"/>
          </a:p>
          <a:p>
            <a:r>
              <a:rPr lang="zh-TW" altLang="zh-TW" sz="1600" dirty="0"/>
              <a:t>【請先刪除上述文字後，再編輯】</a:t>
            </a:r>
            <a:endParaRPr sz="1600" dirty="0"/>
          </a:p>
        </p:txBody>
      </p:sp>
      <p:pic>
        <p:nvPicPr>
          <p:cNvPr id="708" name="Google Shape;708;p22" descr="photo-1428738982447-44768851a467.jpg"/>
          <p:cNvPicPr preferRelativeResize="0"/>
          <p:nvPr/>
        </p:nvPicPr>
        <p:blipFill rotWithShape="1">
          <a:blip r:embed="rId3">
            <a:alphaModFix/>
          </a:blip>
          <a:srcRect l="40840" r="21872"/>
          <a:stretch/>
        </p:blipFill>
        <p:spPr>
          <a:xfrm>
            <a:off x="5734475" y="0"/>
            <a:ext cx="3409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223</Words>
  <Application>Microsoft Office PowerPoint</Application>
  <PresentationFormat>如螢幕大小 (16:9)</PresentationFormat>
  <Paragraphs>23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4" baseType="lpstr">
      <vt:lpstr>Yellowtail</vt:lpstr>
      <vt:lpstr>Times New Roman</vt:lpstr>
      <vt:lpstr>Matura MT Script Capitals</vt:lpstr>
      <vt:lpstr>Arial</vt:lpstr>
      <vt:lpstr>Neuton</vt:lpstr>
      <vt:lpstr>新細明體</vt:lpstr>
      <vt:lpstr>Calisto MT</vt:lpstr>
      <vt:lpstr>Calibri</vt:lpstr>
      <vt:lpstr>Ceres template</vt:lpstr>
      <vt:lpstr> 正心中學 自主學習成果模板(PPT)  班級：        座號：       姓名：                指導老師：  </vt:lpstr>
      <vt:lpstr>計畫內容與目標</vt:lpstr>
      <vt:lpstr>  自主學習過程中自我的檢核或學習 </vt:lpstr>
      <vt:lpstr>     自主學習成果 1.請貼上3-5 張成品照片，旁邊附上文字說明</vt:lpstr>
      <vt:lpstr>反思〜學習過程 收穫、體會、心得…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正心中學 自主學習成果模板(PPT)  班級：        座號：       姓名：                指導老師：</dc:title>
  <dc:creator>user</dc:creator>
  <cp:lastModifiedBy>user</cp:lastModifiedBy>
  <cp:revision>3</cp:revision>
  <dcterms:modified xsi:type="dcterms:W3CDTF">2022-03-15T01:52:27Z</dcterms:modified>
</cp:coreProperties>
</file>